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7"/>
  </p:notesMasterIdLst>
  <p:sldIdLst>
    <p:sldId id="256" r:id="rId4"/>
    <p:sldId id="304" r:id="rId5"/>
    <p:sldId id="325" r:id="rId6"/>
    <p:sldId id="357" r:id="rId7"/>
    <p:sldId id="356" r:id="rId8"/>
    <p:sldId id="358" r:id="rId9"/>
    <p:sldId id="359" r:id="rId10"/>
    <p:sldId id="337" r:id="rId11"/>
    <p:sldId id="336" r:id="rId12"/>
    <p:sldId id="318" r:id="rId13"/>
    <p:sldId id="319" r:id="rId14"/>
    <p:sldId id="338" r:id="rId15"/>
    <p:sldId id="339" r:id="rId16"/>
    <p:sldId id="347" r:id="rId17"/>
    <p:sldId id="348" r:id="rId18"/>
    <p:sldId id="349" r:id="rId19"/>
    <p:sldId id="341" r:id="rId20"/>
    <p:sldId id="342" r:id="rId21"/>
    <p:sldId id="343" r:id="rId22"/>
    <p:sldId id="344" r:id="rId23"/>
    <p:sldId id="345" r:id="rId24"/>
    <p:sldId id="346" r:id="rId25"/>
    <p:sldId id="340" r:id="rId26"/>
    <p:sldId id="360" r:id="rId27"/>
    <p:sldId id="350" r:id="rId28"/>
    <p:sldId id="351" r:id="rId29"/>
    <p:sldId id="352" r:id="rId30"/>
    <p:sldId id="353" r:id="rId31"/>
    <p:sldId id="354" r:id="rId32"/>
    <p:sldId id="355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9" r:id="rId41"/>
    <p:sldId id="370" r:id="rId42"/>
    <p:sldId id="368" r:id="rId43"/>
    <p:sldId id="372" r:id="rId44"/>
    <p:sldId id="371" r:id="rId45"/>
    <p:sldId id="264" r:id="rId4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5" autoAdjust="0"/>
  </p:normalViewPr>
  <p:slideViewPr>
    <p:cSldViewPr>
      <p:cViewPr>
        <p:scale>
          <a:sx n="75" d="100"/>
          <a:sy n="75" d="100"/>
        </p:scale>
        <p:origin x="198" y="119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220072" cy="1080120"/>
          </a:xfrm>
        </p:spPr>
        <p:txBody>
          <a:bodyPr/>
          <a:lstStyle/>
          <a:p>
            <a:pPr lvl="0"/>
            <a:r>
              <a:rPr lang="en-US" altLang="ko-KR" sz="4400" kern="1100" baseline="-5000" dirty="0"/>
              <a:t>Generative Adversarial Nets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000" b="1" baseline="-5000" dirty="0"/>
              <a:t>Ian J. Goodfellow, Jean </a:t>
            </a:r>
            <a:r>
              <a:rPr lang="en-US" altLang="ko-KR" sz="2000" b="1" baseline="-5000" dirty="0" err="1"/>
              <a:t>Pouget</a:t>
            </a:r>
            <a:r>
              <a:rPr lang="en-US" altLang="ko-KR" sz="2000" b="1" baseline="-5000" dirty="0"/>
              <a:t>-Abadie, Mehdi Mirza, Bing Xu, David </a:t>
            </a:r>
            <a:r>
              <a:rPr lang="en-US" altLang="ko-KR" sz="2000" b="1" baseline="-5000" dirty="0" err="1"/>
              <a:t>Warde</a:t>
            </a:r>
            <a:r>
              <a:rPr lang="en-US" altLang="ko-KR" sz="2000" b="1" baseline="-5000" dirty="0"/>
              <a:t>-Farley, </a:t>
            </a:r>
            <a:r>
              <a:rPr lang="en-US" altLang="ko-KR" sz="2000" b="1" baseline="-5000" dirty="0" err="1"/>
              <a:t>Sherjil</a:t>
            </a:r>
            <a:r>
              <a:rPr lang="en-US" altLang="ko-KR" sz="2000" b="1" baseline="-5000" dirty="0"/>
              <a:t> </a:t>
            </a:r>
            <a:r>
              <a:rPr lang="en-US" altLang="ko-KR" sz="2000" b="1" baseline="-5000" dirty="0" err="1"/>
              <a:t>Ozair</a:t>
            </a:r>
            <a:r>
              <a:rPr lang="en-US" altLang="ko-KR" sz="2000" b="1" baseline="-5000" dirty="0"/>
              <a:t> , Aaron Courville, </a:t>
            </a:r>
            <a:r>
              <a:rPr lang="en-US" altLang="ko-KR" sz="2000" b="1" baseline="-5000" dirty="0" err="1"/>
              <a:t>Yoshua</a:t>
            </a:r>
            <a:r>
              <a:rPr lang="en-US" altLang="ko-KR" sz="2000" b="1" baseline="-5000" dirty="0"/>
              <a:t> </a:t>
            </a:r>
            <a:r>
              <a:rPr lang="en-US" altLang="ko-KR" sz="2000" b="1" baseline="-5000" dirty="0" err="1"/>
              <a:t>Bengio</a:t>
            </a:r>
            <a:endParaRPr lang="en-US" altLang="ko-KR" sz="2000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분포를 파악</a:t>
            </a:r>
            <a:r>
              <a:rPr lang="en-US" altLang="ko-KR" b="1" dirty="0"/>
              <a:t>?</a:t>
            </a:r>
          </a:p>
        </p:txBody>
      </p:sp>
      <p:pic>
        <p:nvPicPr>
          <p:cNvPr id="3074" name="Picture 2" descr="What GAN does actually">
            <a:extLst>
              <a:ext uri="{FF2B5EF4-FFF2-40B4-BE49-F238E27FC236}">
                <a16:creationId xmlns:a16="http://schemas.microsoft.com/office/drawing/2014/main" id="{D970ECFC-F5B6-4C90-9DEA-1F43314B7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008769"/>
            <a:ext cx="6565198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F6B90F-7928-46C5-A916-9A6D06593012}"/>
              </a:ext>
            </a:extLst>
          </p:cNvPr>
          <p:cNvSpPr/>
          <p:nvPr/>
        </p:nvSpPr>
        <p:spPr>
          <a:xfrm>
            <a:off x="251520" y="3779954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여기서 말하는 </a:t>
            </a:r>
            <a:r>
              <a:rPr lang="ko-KR" altLang="en-US" b="1" dirty="0">
                <a:latin typeface="Roboto"/>
              </a:rPr>
              <a:t>데이터의 분포</a:t>
            </a:r>
            <a:r>
              <a:rPr lang="ko-KR" altLang="en-US" dirty="0">
                <a:latin typeface="Roboto"/>
              </a:rPr>
              <a:t>는 바로 데이터의 </a:t>
            </a:r>
            <a:r>
              <a:rPr lang="ko-KR" altLang="en-US" b="1" dirty="0">
                <a:latin typeface="Roboto"/>
              </a:rPr>
              <a:t>확률 분포</a:t>
            </a:r>
            <a:r>
              <a:rPr lang="en-US" altLang="ko-KR" b="1" dirty="0">
                <a:latin typeface="Roboto"/>
              </a:rPr>
              <a:t>(Probability Distribution)</a:t>
            </a:r>
            <a:r>
              <a:rPr lang="ko-KR" altLang="en-US" dirty="0">
                <a:latin typeface="Roboto"/>
              </a:rPr>
              <a:t>이다</a:t>
            </a:r>
            <a:r>
              <a:rPr lang="en-US" altLang="ko-KR" dirty="0">
                <a:latin typeface="Roboto"/>
              </a:rPr>
              <a:t>. </a:t>
            </a:r>
            <a:r>
              <a:rPr lang="ko-KR" altLang="en-US" dirty="0">
                <a:latin typeface="Roboto"/>
              </a:rPr>
              <a:t>확률 분포는 </a:t>
            </a:r>
            <a:r>
              <a:rPr lang="en-US" altLang="ko-KR" dirty="0">
                <a:latin typeface="Roboto"/>
              </a:rPr>
              <a:t>Random Variable </a:t>
            </a:r>
            <a:r>
              <a:rPr lang="en-US" altLang="ko-KR" b="1" dirty="0">
                <a:latin typeface="Roboto"/>
              </a:rPr>
              <a:t>X</a:t>
            </a:r>
            <a:r>
              <a:rPr lang="ko-KR" altLang="en-US" dirty="0">
                <a:latin typeface="Roboto"/>
              </a:rPr>
              <a:t>가 어떤 값을 가질 확률이 높은지를 나타낸 일종의 </a:t>
            </a:r>
            <a:r>
              <a:rPr lang="en-US" altLang="ko-KR" dirty="0">
                <a:latin typeface="Roboto"/>
              </a:rPr>
              <a:t>Map</a:t>
            </a:r>
            <a:r>
              <a:rPr lang="ko-KR" altLang="en-US" dirty="0">
                <a:latin typeface="Roboto"/>
              </a:rPr>
              <a:t>입니다</a:t>
            </a:r>
            <a:r>
              <a:rPr lang="en-US" altLang="ko-KR" dirty="0">
                <a:latin typeface="Rob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64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확률분포</a:t>
            </a:r>
            <a:endParaRPr lang="en-US" altLang="ko-KR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C300CE-2ADC-4217-9045-F2620F07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88" y="799928"/>
            <a:ext cx="507182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831BB10-7B39-406F-BA77-30050060A3A3}"/>
              </a:ext>
            </a:extLst>
          </p:cNvPr>
          <p:cNvSpPr/>
          <p:nvPr/>
        </p:nvSpPr>
        <p:spPr>
          <a:xfrm>
            <a:off x="565370" y="4343572"/>
            <a:ext cx="80132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aseline="-3000" dirty="0">
                <a:solidFill>
                  <a:srgbClr val="383838"/>
                </a:solidFill>
                <a:latin typeface="Noto Sans KR"/>
              </a:rPr>
              <a:t>'</a:t>
            </a:r>
            <a:r>
              <a:rPr lang="ko-KR" altLang="en-US" sz="2400" b="1" baseline="-3000" dirty="0">
                <a:solidFill>
                  <a:srgbClr val="383838"/>
                </a:solidFill>
                <a:latin typeface="Noto Sans KR"/>
              </a:rPr>
              <a:t>확률분포</a:t>
            </a:r>
            <a:r>
              <a:rPr lang="en-US" altLang="ko-KR" sz="2400" b="1" baseline="-3000" dirty="0">
                <a:solidFill>
                  <a:srgbClr val="383838"/>
                </a:solidFill>
                <a:latin typeface="Noto Sans KR"/>
              </a:rPr>
              <a:t>(probability distribution)</a:t>
            </a:r>
            <a:r>
              <a:rPr lang="en-US" altLang="ko-KR" sz="2400" baseline="-3000" dirty="0">
                <a:solidFill>
                  <a:srgbClr val="383838"/>
                </a:solidFill>
                <a:latin typeface="Noto Sans KR"/>
              </a:rPr>
              <a:t>'</a:t>
            </a:r>
            <a:r>
              <a:rPr lang="ko-KR" altLang="en-US" sz="2400" baseline="-3000" dirty="0">
                <a:solidFill>
                  <a:srgbClr val="383838"/>
                </a:solidFill>
                <a:latin typeface="Noto Sans KR"/>
              </a:rPr>
              <a:t>는 확률 변수가 특정한 값을 가질 확률을 나타내는 함수</a:t>
            </a:r>
            <a:endParaRPr lang="ko-KR" altLang="en-US" sz="2400" baseline="-3000" dirty="0"/>
          </a:p>
        </p:txBody>
      </p:sp>
    </p:spTree>
    <p:extLst>
      <p:ext uri="{BB962C8B-B14F-4D97-AF65-F5344CB8AC3E}">
        <p14:creationId xmlns:p14="http://schemas.microsoft.com/office/powerpoint/2010/main" val="277317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211710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baseline="-2000" dirty="0"/>
              <a:t>반면에 확률변수 </a:t>
            </a:r>
            <a:r>
              <a:rPr lang="en-US" altLang="ko-KR" baseline="-2000" dirty="0"/>
              <a:t>X</a:t>
            </a:r>
            <a:r>
              <a:rPr lang="ko-KR" altLang="en-US" baseline="-2000" dirty="0"/>
              <a:t>가 셀 수 없는 값이라면 어떨까요</a:t>
            </a:r>
            <a:r>
              <a:rPr lang="en-US" altLang="ko-KR" baseline="-2000" dirty="0"/>
              <a:t>?</a:t>
            </a:r>
            <a:endParaRPr lang="en-US" altLang="ko-KR" b="1" baseline="-2000" dirty="0"/>
          </a:p>
        </p:txBody>
      </p:sp>
    </p:spTree>
    <p:extLst>
      <p:ext uri="{BB962C8B-B14F-4D97-AF65-F5344CB8AC3E}">
        <p14:creationId xmlns:p14="http://schemas.microsoft.com/office/powerpoint/2010/main" val="60856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확률밀도함수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0766C9-6D8D-40C7-88F0-FFB88ADE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059582"/>
            <a:ext cx="5128938" cy="375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8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사람 얼굴의 확률분포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387A30-3A76-49E7-BFBB-32AFB494F74E}"/>
              </a:ext>
            </a:extLst>
          </p:cNvPr>
          <p:cNvSpPr/>
          <p:nvPr/>
        </p:nvSpPr>
        <p:spPr>
          <a:xfrm>
            <a:off x="0" y="771550"/>
            <a:ext cx="40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8A8A8A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데이터가 </a:t>
            </a:r>
            <a:r>
              <a:rPr lang="en-US" altLang="ko-KR" dirty="0">
                <a:solidFill>
                  <a:srgbClr val="8A8A8A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'</a:t>
            </a:r>
            <a:r>
              <a:rPr lang="ko-KR" altLang="en-US" dirty="0">
                <a:solidFill>
                  <a:srgbClr val="8A8A8A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사람 얼굴 사진</a:t>
            </a:r>
            <a:r>
              <a:rPr lang="en-US" altLang="ko-KR" dirty="0">
                <a:solidFill>
                  <a:srgbClr val="8A8A8A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'</a:t>
            </a:r>
            <a:r>
              <a:rPr lang="ko-KR" altLang="en-US" dirty="0">
                <a:solidFill>
                  <a:srgbClr val="8A8A8A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이라고 가정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C4DA52-31FB-4383-9BDF-E94B8F9BC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88888"/>
            <a:ext cx="5197003" cy="37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040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사람 얼굴의 확률분포</a:t>
            </a:r>
            <a:endParaRPr lang="en-US" altLang="ko-KR" b="1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E7A4606D-7998-44F5-BBD0-86B596382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12" y="936437"/>
            <a:ext cx="650557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B7AE8F-BAD1-4DF1-99C9-FF777AE3D9D5}"/>
              </a:ext>
            </a:extLst>
          </p:cNvPr>
          <p:cNvSpPr/>
          <p:nvPr/>
        </p:nvSpPr>
        <p:spPr>
          <a:xfrm>
            <a:off x="179512" y="4353173"/>
            <a:ext cx="8640960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baseline="-2000" dirty="0">
                <a:latin typeface="Roboto"/>
                <a:ea typeface="돋움" panose="020B0600000101010101" pitchFamily="50" charset="-127"/>
              </a:rPr>
              <a:t>입력으로 주어지는 랜덤 노이즈의 확률 분포를 사람 얼굴의 확률분포로 변환하는 함수를 학습해야 합니다</a:t>
            </a:r>
            <a:r>
              <a:rPr lang="en-US" altLang="ko-KR" sz="2800" b="1" baseline="-2000" dirty="0">
                <a:latin typeface="Roboto"/>
                <a:ea typeface="돋움" panose="020B0600000101010101" pitchFamily="50" charset="-127"/>
              </a:rPr>
              <a:t>.</a:t>
            </a:r>
            <a:endParaRPr lang="ko-KR" altLang="en-US" sz="2800" b="1" baseline="-20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70964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사람 얼굴의 확률분포</a:t>
            </a:r>
            <a:endParaRPr lang="en-US" altLang="ko-KR" b="1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120229C-FCA6-4AC8-AB51-AE1D7C9A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4" y="1779662"/>
            <a:ext cx="8196911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633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426492-C973-468D-9E98-167865E03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558" y="536611"/>
            <a:ext cx="6808884" cy="40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3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B99E3B-DE97-4A40-9856-E0AFA7C5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805124"/>
            <a:ext cx="5916395" cy="376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1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40D6DD-701D-4D19-B9E0-01C70F05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915566"/>
            <a:ext cx="7884368" cy="376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1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15126E-1852-434C-8B64-7E8F5C8FF181}"/>
              </a:ext>
            </a:extLst>
          </p:cNvPr>
          <p:cNvSpPr/>
          <p:nvPr/>
        </p:nvSpPr>
        <p:spPr>
          <a:xfrm>
            <a:off x="359024" y="3999898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GAN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은 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'</a:t>
            </a:r>
            <a:r>
              <a:rPr lang="ko-KR" altLang="en-US" dirty="0" err="1">
                <a:solidFill>
                  <a:srgbClr val="333333"/>
                </a:solidFill>
                <a:latin typeface="Apple SD Gothic Neo"/>
              </a:rPr>
              <a:t>생성적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 적대 신경망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'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의 약자로 풀어서 쓰면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, </a:t>
            </a:r>
            <a:r>
              <a:rPr lang="ko-KR" altLang="en-US" b="1" dirty="0">
                <a:solidFill>
                  <a:srgbClr val="333333"/>
                </a:solidFill>
                <a:latin typeface="Apple SD Gothic Neo"/>
              </a:rPr>
              <a:t>생성자와 식별자가 서로 경쟁</a:t>
            </a:r>
            <a:r>
              <a:rPr lang="en-US" altLang="ko-KR" b="1" dirty="0">
                <a:solidFill>
                  <a:srgbClr val="333333"/>
                </a:solidFill>
                <a:latin typeface="Apple SD Gothic Neo"/>
              </a:rPr>
              <a:t>(Adversarial)</a:t>
            </a:r>
            <a:r>
              <a:rPr lang="ko-KR" altLang="en-US" b="1" dirty="0">
                <a:solidFill>
                  <a:srgbClr val="333333"/>
                </a:solidFill>
                <a:latin typeface="Apple SD Gothic Neo"/>
              </a:rPr>
              <a:t>하며 데이터를 생성</a:t>
            </a:r>
            <a:r>
              <a:rPr lang="en-US" altLang="ko-KR" b="1" dirty="0">
                <a:solidFill>
                  <a:srgbClr val="333333"/>
                </a:solidFill>
                <a:latin typeface="Apple SD Gothic Neo"/>
              </a:rPr>
              <a:t>(Generative)</a:t>
            </a:r>
            <a:r>
              <a:rPr lang="ko-KR" altLang="en-US" b="1" dirty="0">
                <a:solidFill>
                  <a:srgbClr val="333333"/>
                </a:solidFill>
                <a:latin typeface="Apple SD Gothic Neo"/>
              </a:rPr>
              <a:t>하는 모델</a:t>
            </a:r>
            <a:r>
              <a:rPr lang="en-US" altLang="ko-KR" b="1" dirty="0">
                <a:solidFill>
                  <a:srgbClr val="333333"/>
                </a:solidFill>
                <a:latin typeface="Apple SD Gothic Neo"/>
              </a:rPr>
              <a:t>(Network)</a:t>
            </a:r>
            <a:r>
              <a:rPr lang="ko-KR" altLang="en-US" dirty="0">
                <a:solidFill>
                  <a:srgbClr val="333333"/>
                </a:solidFill>
                <a:latin typeface="Apple SD Gothic Neo"/>
              </a:rPr>
              <a:t>을 뜻합니다</a:t>
            </a:r>
            <a:r>
              <a:rPr lang="en-US" altLang="ko-KR" dirty="0">
                <a:solidFill>
                  <a:srgbClr val="333333"/>
                </a:solidFill>
                <a:latin typeface="Apple SD Gothic Neo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0D3361-3E57-45CE-A068-D0F9AB790FD5}"/>
              </a:ext>
            </a:extLst>
          </p:cNvPr>
          <p:cNvSpPr/>
          <p:nvPr/>
        </p:nvSpPr>
        <p:spPr>
          <a:xfrm>
            <a:off x="2585141" y="195486"/>
            <a:ext cx="3973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GAN (Generative Adversarial Networks)</a:t>
            </a:r>
            <a:endParaRPr lang="en-US" altLang="ko-KR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028" name="Picture 4" descr="그림1: GAN으로 생성한 가짜 사람 얼굴 이미지">
            <a:extLst>
              <a:ext uri="{FF2B5EF4-FFF2-40B4-BE49-F238E27FC236}">
                <a16:creationId xmlns:a16="http://schemas.microsoft.com/office/drawing/2014/main" id="{FEB959E6-7843-42C6-8C40-B52D8DEF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771550"/>
            <a:ext cx="4891624" cy="29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46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0E0C5B-2345-4E38-9750-F5917861C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768769"/>
            <a:ext cx="7452320" cy="360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4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F4DB5C-AF0C-4252-981C-291E9F5D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059582"/>
            <a:ext cx="7740352" cy="35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2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A68006-7D1D-4820-BD39-512E98B1E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87574"/>
            <a:ext cx="7380312" cy="35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3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b="1" dirty="0"/>
              <a:t>Generator </a:t>
            </a:r>
            <a:r>
              <a:rPr lang="ko-KR" altLang="en-US" b="1" dirty="0"/>
              <a:t>모델의 목적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24C864-3355-4ACF-8FF0-448C2E4A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8" y="915566"/>
            <a:ext cx="7668344" cy="36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41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7E27078F-6312-4C5C-ADD8-B874D331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447800"/>
            <a:ext cx="842962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251DBA7-444F-4F79-A478-5456078C1300}"/>
              </a:ext>
            </a:extLst>
          </p:cNvPr>
          <p:cNvSpPr/>
          <p:nvPr/>
        </p:nvSpPr>
        <p:spPr>
          <a:xfrm>
            <a:off x="187164" y="4011910"/>
            <a:ext cx="8769672" cy="666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aseline="-2000" dirty="0"/>
              <a:t>파란색 점선</a:t>
            </a:r>
            <a:r>
              <a:rPr lang="en-US" altLang="ko-KR" sz="2800" baseline="-2000" dirty="0"/>
              <a:t>: discriminative distribution, </a:t>
            </a:r>
            <a:r>
              <a:rPr lang="ko-KR" altLang="en-US" sz="2800" baseline="-2000" dirty="0"/>
              <a:t>검은색 점선</a:t>
            </a:r>
            <a:r>
              <a:rPr lang="en-US" altLang="ko-KR" sz="2800" baseline="-2000" dirty="0"/>
              <a:t>: data generating distribution(real), </a:t>
            </a:r>
            <a:r>
              <a:rPr lang="ko-KR" altLang="en-US" sz="2800" baseline="-2000" dirty="0"/>
              <a:t>녹색 실선</a:t>
            </a:r>
            <a:r>
              <a:rPr lang="en-US" altLang="ko-KR" sz="2800" baseline="-2000" dirty="0"/>
              <a:t>: generative distribution(fake)</a:t>
            </a:r>
            <a:endParaRPr lang="ko-KR" altLang="en-US" sz="2800" baseline="-2000" dirty="0"/>
          </a:p>
        </p:txBody>
      </p:sp>
    </p:spTree>
    <p:extLst>
      <p:ext uri="{BB962C8B-B14F-4D97-AF65-F5344CB8AC3E}">
        <p14:creationId xmlns:p14="http://schemas.microsoft.com/office/powerpoint/2010/main" val="1011384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BC9A09-3A3D-47BF-B620-25ED6D6FF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1038"/>
            <a:ext cx="9144000" cy="140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2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CAE7A6-B5EB-4670-88AC-5066DA19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6389"/>
            <a:ext cx="9144000" cy="13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03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4C8831-8FBF-408A-B142-62405C6F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31590"/>
            <a:ext cx="7164288" cy="373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83B749-A9E2-4680-8599-47C2686C0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928" y="2303050"/>
            <a:ext cx="4778301" cy="27288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F18849-2469-4E63-A9CC-048BD8E9C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71" y="822809"/>
            <a:ext cx="4610844" cy="174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9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E7ED2D-8EBA-46E3-9E87-BF9D386D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9" y="915566"/>
            <a:ext cx="822696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4DAC044-9758-4255-AE25-AF30D3D43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2" y="483518"/>
            <a:ext cx="64674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E473DE-00E4-4873-9ED2-B6869CC4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795886"/>
            <a:ext cx="730567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58B59-9752-4518-AEED-6C84C5570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91145"/>
            <a:ext cx="7086600" cy="2390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C583C8-046A-46A0-829E-5AC6453B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19822"/>
            <a:ext cx="85344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1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C333F-4E81-4083-8B7D-DA18D8313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728662"/>
            <a:ext cx="5905500" cy="3686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B537ED-5DAE-4771-9B96-EE4F0CE6F41E}"/>
              </a:ext>
            </a:extLst>
          </p:cNvPr>
          <p:cNvSpPr/>
          <p:nvPr/>
        </p:nvSpPr>
        <p:spPr>
          <a:xfrm>
            <a:off x="179512" y="330210"/>
            <a:ext cx="3441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Roboto"/>
              </a:rPr>
              <a:t>그래프로 나타내면 다음과 같다</a:t>
            </a:r>
            <a:r>
              <a:rPr lang="en-US" altLang="ko-KR" dirty="0">
                <a:latin typeface="Roboto"/>
              </a:rPr>
              <a:t>.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D3AE2F-8FAC-459D-856F-01E6A674CDBE}"/>
              </a:ext>
            </a:extLst>
          </p:cNvPr>
          <p:cNvSpPr/>
          <p:nvPr/>
        </p:nvSpPr>
        <p:spPr>
          <a:xfrm>
            <a:off x="359532" y="4389427"/>
            <a:ext cx="842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표로 나타내는 것은 정보를 </a:t>
            </a:r>
            <a:r>
              <a:rPr lang="ko-KR" altLang="en-US" b="1" dirty="0">
                <a:latin typeface="Roboto"/>
              </a:rPr>
              <a:t>저장하는데 많은 용량이 필요</a:t>
            </a:r>
            <a:r>
              <a:rPr lang="ko-KR" altLang="en-US" dirty="0">
                <a:latin typeface="Roboto"/>
              </a:rPr>
              <a:t>하며 </a:t>
            </a:r>
            <a:r>
              <a:rPr lang="ko-KR" altLang="en-US" b="1" dirty="0">
                <a:latin typeface="Roboto"/>
              </a:rPr>
              <a:t>수학적으로 다루기가 까다롭다</a:t>
            </a:r>
            <a:r>
              <a:rPr lang="en-US" altLang="ko-KR" dirty="0">
                <a:latin typeface="Roboto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2516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b="1" dirty="0"/>
              <a:t>확률 분포 근사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14328A0-4330-484B-9066-AB78B5C3080E}"/>
              </a:ext>
            </a:extLst>
          </p:cNvPr>
          <p:cNvSpPr/>
          <p:nvPr/>
        </p:nvSpPr>
        <p:spPr>
          <a:xfrm>
            <a:off x="13320" y="843558"/>
            <a:ext cx="895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먼저</a:t>
            </a:r>
            <a:r>
              <a:rPr lang="en-US" altLang="ko-KR" dirty="0">
                <a:latin typeface="Roboto"/>
              </a:rPr>
              <a:t>, </a:t>
            </a:r>
            <a:r>
              <a:rPr lang="ko-KR" altLang="en-US" dirty="0">
                <a:latin typeface="Roboto"/>
              </a:rPr>
              <a:t>복잡하게 생각하기 귀찮으니 </a:t>
            </a:r>
            <a:r>
              <a:rPr lang="ko-KR" altLang="en-US" b="1" dirty="0">
                <a:latin typeface="Roboto"/>
              </a:rPr>
              <a:t>모든 알파벳이 뽑힐 확률을 근사적으로 같다고 생각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CAC9C9-3300-4CF2-8670-0A9A3F44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1329224"/>
            <a:ext cx="2990850" cy="8953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2F3704-1B87-4053-A956-E0C2107DA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63" y="2956917"/>
            <a:ext cx="85439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42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6F9929-838E-4A3F-BE61-003BE8C2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" y="267494"/>
            <a:ext cx="6334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83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8E7AE1A-2BB0-4E24-A0D0-39EEB1B7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95486"/>
            <a:ext cx="1895475" cy="2952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D6C5C7-9C1B-4A29-A5AB-6DAE8797A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987574"/>
            <a:ext cx="4495800" cy="10953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115EEA8-B0F4-4DFF-BE23-65D7C9F05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7" y="2715766"/>
            <a:ext cx="8543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9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246ED6-2D76-4DE7-BC8A-694CC7CC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575" y="600075"/>
            <a:ext cx="6038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64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F575AC9-5CD1-44E2-B0B8-C07647781698}"/>
              </a:ext>
            </a:extLst>
          </p:cNvPr>
          <p:cNvSpPr/>
          <p:nvPr/>
        </p:nvSpPr>
        <p:spPr>
          <a:xfrm>
            <a:off x="611560" y="1707654"/>
            <a:ext cx="77048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어떤 모델이 실제 확률 분포와 </a:t>
            </a:r>
            <a:r>
              <a:rPr lang="ko-KR" altLang="en-US" b="1" dirty="0">
                <a:latin typeface="Roboto"/>
              </a:rPr>
              <a:t>더 닮았을까</a:t>
            </a:r>
            <a:r>
              <a:rPr lang="en-US" altLang="ko-KR" dirty="0">
                <a:latin typeface="Roboto"/>
              </a:rPr>
              <a:t>? </a:t>
            </a:r>
            <a:r>
              <a:rPr lang="ko-KR" altLang="en-US" dirty="0">
                <a:latin typeface="Roboto"/>
              </a:rPr>
              <a:t>우리는 해당 모델이 실제 모델과 얼마나 닮았는지 알기 위한 </a:t>
            </a:r>
            <a:r>
              <a:rPr lang="ko-KR" altLang="en-US" b="1" dirty="0">
                <a:latin typeface="Roboto"/>
              </a:rPr>
              <a:t>정량적인 척도</a:t>
            </a:r>
            <a:r>
              <a:rPr lang="ko-KR" altLang="en-US" dirty="0">
                <a:latin typeface="Roboto"/>
              </a:rPr>
              <a:t>가 필요하다</a:t>
            </a:r>
            <a:r>
              <a:rPr lang="en-US" altLang="ko-KR" dirty="0">
                <a:latin typeface="Roboto"/>
              </a:rPr>
              <a:t>. </a:t>
            </a:r>
            <a:r>
              <a:rPr lang="ko-KR" altLang="en-US" dirty="0">
                <a:latin typeface="Roboto"/>
              </a:rPr>
              <a:t>이러한 </a:t>
            </a:r>
            <a:r>
              <a:rPr lang="ko-KR" altLang="en-US" dirty="0" err="1">
                <a:latin typeface="Roboto"/>
              </a:rPr>
              <a:t>척도중</a:t>
            </a:r>
            <a:r>
              <a:rPr lang="ko-KR" altLang="en-US" dirty="0">
                <a:latin typeface="Roboto"/>
              </a:rPr>
              <a:t> 하나가 바로 </a:t>
            </a:r>
            <a:r>
              <a:rPr lang="en-US" altLang="ko-KR" b="1" dirty="0" err="1">
                <a:latin typeface="Roboto"/>
              </a:rPr>
              <a:t>Kullback-Leibler</a:t>
            </a:r>
            <a:r>
              <a:rPr lang="en-US" altLang="ko-KR" b="1" dirty="0">
                <a:latin typeface="Roboto"/>
              </a:rPr>
              <a:t> Divergence(KL-Divergence)</a:t>
            </a:r>
            <a:r>
              <a:rPr lang="ko-KR" altLang="en-US" dirty="0">
                <a:latin typeface="Roboto"/>
              </a:rPr>
              <a:t>이다</a:t>
            </a:r>
            <a:r>
              <a:rPr lang="en-US" altLang="ko-KR" dirty="0">
                <a:latin typeface="Roboto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001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36890F-6171-4E98-8F45-57C8F9427A45}"/>
              </a:ext>
            </a:extLst>
          </p:cNvPr>
          <p:cNvSpPr/>
          <p:nvPr/>
        </p:nvSpPr>
        <p:spPr>
          <a:xfrm>
            <a:off x="251520" y="339502"/>
            <a:ext cx="2818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4169E1"/>
                </a:solidFill>
                <a:latin typeface="Montserrat"/>
              </a:rPr>
              <a:t>Kullback-Leibler Divergence</a:t>
            </a:r>
            <a:endParaRPr lang="en-US" altLang="ko-KR" b="0" i="0" dirty="0">
              <a:solidFill>
                <a:srgbClr val="313131"/>
              </a:solidFill>
              <a:effectLst/>
              <a:latin typeface="Montserra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E090896-5052-4408-9A16-846BC4F949CF}"/>
              </a:ext>
            </a:extLst>
          </p:cNvPr>
          <p:cNvSpPr/>
          <p:nvPr/>
        </p:nvSpPr>
        <p:spPr>
          <a:xfrm>
            <a:off x="625635" y="1563638"/>
            <a:ext cx="7892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두 모델이 얼마나 비슷하게 생겼는지를 알기 위한 척도인데</a:t>
            </a:r>
            <a:r>
              <a:rPr lang="en-US" altLang="ko-KR" dirty="0">
                <a:latin typeface="Roboto"/>
              </a:rPr>
              <a:t>, </a:t>
            </a:r>
            <a:r>
              <a:rPr lang="ko-KR" altLang="en-US" dirty="0">
                <a:latin typeface="Roboto"/>
              </a:rPr>
              <a:t>제시한 모델이 실제 모델의 각 </a:t>
            </a:r>
            <a:r>
              <a:rPr lang="en-US" altLang="ko-KR" dirty="0">
                <a:latin typeface="Roboto"/>
              </a:rPr>
              <a:t>item</a:t>
            </a:r>
            <a:r>
              <a:rPr lang="ko-KR" altLang="en-US" dirty="0">
                <a:latin typeface="Roboto"/>
              </a:rPr>
              <a:t>들의 </a:t>
            </a:r>
            <a:r>
              <a:rPr lang="ko-KR" altLang="en-US" b="1" dirty="0">
                <a:latin typeface="Roboto"/>
              </a:rPr>
              <a:t>정보량</a:t>
            </a:r>
            <a:r>
              <a:rPr lang="ko-KR" altLang="en-US" dirty="0">
                <a:latin typeface="Roboto"/>
              </a:rPr>
              <a:t>을 얼마나 잘 보존하는지를 측정한다</a:t>
            </a:r>
            <a:r>
              <a:rPr lang="en-US" altLang="ko-KR" dirty="0">
                <a:latin typeface="Roboto"/>
              </a:rPr>
              <a:t>. </a:t>
            </a:r>
            <a:r>
              <a:rPr lang="ko-KR" altLang="en-US" dirty="0">
                <a:latin typeface="Roboto"/>
              </a:rPr>
              <a:t>즉</a:t>
            </a:r>
            <a:r>
              <a:rPr lang="en-US" altLang="ko-KR" dirty="0">
                <a:latin typeface="Roboto"/>
              </a:rPr>
              <a:t>, </a:t>
            </a:r>
            <a:r>
              <a:rPr lang="ko-KR" altLang="en-US" dirty="0">
                <a:latin typeface="Roboto"/>
              </a:rPr>
              <a:t>원본 데이터가 가지고 있는 </a:t>
            </a:r>
            <a:r>
              <a:rPr lang="ko-KR" altLang="en-US" b="1" dirty="0">
                <a:latin typeface="Roboto"/>
              </a:rPr>
              <a:t>정보량을 잘 보존</a:t>
            </a:r>
            <a:r>
              <a:rPr lang="ko-KR" altLang="en-US" dirty="0">
                <a:latin typeface="Roboto"/>
              </a:rPr>
              <a:t>할 수록 </a:t>
            </a:r>
            <a:r>
              <a:rPr lang="ko-KR" altLang="en-US" b="1" dirty="0">
                <a:latin typeface="Roboto"/>
              </a:rPr>
              <a:t>원본 데이터와 비슷한 모델</a:t>
            </a:r>
            <a:r>
              <a:rPr lang="ko-KR" altLang="en-US" dirty="0">
                <a:latin typeface="Roboto"/>
              </a:rPr>
              <a:t>이라는 것이다</a:t>
            </a:r>
            <a:r>
              <a:rPr lang="en-US" altLang="ko-KR" dirty="0">
                <a:latin typeface="Roboto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1866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36890F-6171-4E98-8F45-57C8F9427A45}"/>
              </a:ext>
            </a:extLst>
          </p:cNvPr>
          <p:cNvSpPr/>
          <p:nvPr/>
        </p:nvSpPr>
        <p:spPr>
          <a:xfrm>
            <a:off x="251520" y="339502"/>
            <a:ext cx="2818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4169E1"/>
                </a:solidFill>
                <a:latin typeface="Montserrat"/>
              </a:rPr>
              <a:t>Kullback-Leibler</a:t>
            </a:r>
            <a:r>
              <a:rPr lang="en-US" altLang="ko-KR" b="1" dirty="0">
                <a:solidFill>
                  <a:srgbClr val="4169E1"/>
                </a:solidFill>
                <a:latin typeface="Montserrat"/>
              </a:rPr>
              <a:t> Divergence</a:t>
            </a:r>
            <a:endParaRPr lang="en-US" altLang="ko-KR" b="0" i="0" dirty="0">
              <a:solidFill>
                <a:srgbClr val="313131"/>
              </a:solidFill>
              <a:effectLst/>
              <a:latin typeface="Montserrat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563632-C452-4928-94F3-61C531BA6E3F}"/>
              </a:ext>
            </a:extLst>
          </p:cNvPr>
          <p:cNvSpPr/>
          <p:nvPr/>
        </p:nvSpPr>
        <p:spPr>
          <a:xfrm>
            <a:off x="3275856" y="82180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Roboto"/>
              </a:rPr>
              <a:t>item </a:t>
            </a:r>
            <a:r>
              <a:rPr lang="ko-KR" altLang="en-US" dirty="0">
                <a:latin typeface="Roboto"/>
              </a:rPr>
              <a:t>이 갖는 정보량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604E5B-E99C-44D5-A1D3-A32F4893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600" y="1223928"/>
            <a:ext cx="1352550" cy="609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0FA064-C562-404F-B537-B38D894A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45" y="2717664"/>
            <a:ext cx="2038350" cy="371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13E5E34-DB90-4D64-9538-EA366881C66F}"/>
              </a:ext>
            </a:extLst>
          </p:cNvPr>
          <p:cNvSpPr/>
          <p:nvPr/>
        </p:nvSpPr>
        <p:spPr>
          <a:xfrm>
            <a:off x="75858" y="2086425"/>
            <a:ext cx="907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Roboto"/>
              </a:rPr>
              <a:t>원본 확률 분포 </a:t>
            </a:r>
            <a:r>
              <a:rPr lang="en-US" altLang="ko-KR" dirty="0">
                <a:latin typeface="Roboto"/>
              </a:rPr>
              <a:t>p</a:t>
            </a:r>
            <a:r>
              <a:rPr lang="ko-KR" altLang="en-US" dirty="0">
                <a:latin typeface="Roboto"/>
              </a:rPr>
              <a:t>와 </a:t>
            </a:r>
            <a:r>
              <a:rPr lang="ko-KR" altLang="en-US" dirty="0" err="1">
                <a:latin typeface="Roboto"/>
              </a:rPr>
              <a:t>근사된</a:t>
            </a:r>
            <a:r>
              <a:rPr lang="ko-KR" altLang="en-US" dirty="0">
                <a:latin typeface="Roboto"/>
              </a:rPr>
              <a:t> 분포 </a:t>
            </a:r>
            <a:r>
              <a:rPr lang="en-US" altLang="ko-KR" dirty="0">
                <a:latin typeface="Roboto"/>
              </a:rPr>
              <a:t>q</a:t>
            </a:r>
            <a:r>
              <a:rPr lang="ko-KR" altLang="en-US" dirty="0">
                <a:latin typeface="Roboto"/>
              </a:rPr>
              <a:t>에 대해 </a:t>
            </a:r>
            <a:r>
              <a:rPr lang="en-US" altLang="ko-KR" dirty="0">
                <a:latin typeface="Roboto"/>
              </a:rPr>
              <a:t>I </a:t>
            </a:r>
            <a:r>
              <a:rPr lang="ko-KR" altLang="en-US" dirty="0">
                <a:latin typeface="Roboto"/>
              </a:rPr>
              <a:t>번째 </a:t>
            </a:r>
            <a:r>
              <a:rPr lang="en-US" altLang="ko-KR" dirty="0">
                <a:latin typeface="Roboto"/>
              </a:rPr>
              <a:t>item</a:t>
            </a:r>
            <a:r>
              <a:rPr lang="ko-KR" altLang="en-US" dirty="0">
                <a:latin typeface="Roboto"/>
              </a:rPr>
              <a:t>이 가진 정보량의 차이</a:t>
            </a:r>
            <a:r>
              <a:rPr lang="en-US" altLang="ko-KR" dirty="0">
                <a:latin typeface="Roboto"/>
              </a:rPr>
              <a:t>(</a:t>
            </a:r>
            <a:r>
              <a:rPr lang="ko-KR" altLang="en-US" dirty="0">
                <a:latin typeface="Roboto"/>
              </a:rPr>
              <a:t>정보 </a:t>
            </a:r>
            <a:r>
              <a:rPr lang="ko-KR" altLang="en-US" dirty="0" err="1">
                <a:latin typeface="Roboto"/>
              </a:rPr>
              <a:t>손실량</a:t>
            </a:r>
            <a:r>
              <a:rPr lang="en-US" altLang="ko-KR" dirty="0">
                <a:latin typeface="Roboto"/>
              </a:rPr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7CE9C9-D422-443D-94AA-21E041677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870" y="3973275"/>
            <a:ext cx="4457700" cy="666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C2708A-4F00-43D7-BCA7-5CB2A33B78AA}"/>
              </a:ext>
            </a:extLst>
          </p:cNvPr>
          <p:cNvSpPr/>
          <p:nvPr/>
        </p:nvSpPr>
        <p:spPr>
          <a:xfrm>
            <a:off x="323528" y="3351046"/>
            <a:ext cx="8970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/>
              </a:rPr>
              <a:t>P</a:t>
            </a:r>
            <a:r>
              <a:rPr lang="ko-KR" altLang="en-US" dirty="0">
                <a:latin typeface="Roboto"/>
              </a:rPr>
              <a:t>에 대하여 이러한 정보 </a:t>
            </a:r>
            <a:r>
              <a:rPr lang="ko-KR" altLang="en-US" dirty="0" err="1">
                <a:latin typeface="Roboto"/>
              </a:rPr>
              <a:t>손실량의</a:t>
            </a:r>
            <a:r>
              <a:rPr lang="ko-KR" altLang="en-US" dirty="0">
                <a:latin typeface="Roboto"/>
              </a:rPr>
              <a:t> </a:t>
            </a:r>
            <a:r>
              <a:rPr lang="ko-KR" altLang="en-US" dirty="0" err="1">
                <a:latin typeface="Roboto"/>
              </a:rPr>
              <a:t>기댓값을</a:t>
            </a:r>
            <a:r>
              <a:rPr lang="ko-KR" altLang="en-US" dirty="0">
                <a:latin typeface="Roboto"/>
              </a:rPr>
              <a:t> 구한 것이 바로 </a:t>
            </a:r>
            <a:r>
              <a:rPr lang="en-US" altLang="ko-KR" dirty="0">
                <a:latin typeface="Roboto"/>
              </a:rPr>
              <a:t>KL-Divergence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95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36890F-6171-4E98-8F45-57C8F9427A45}"/>
              </a:ext>
            </a:extLst>
          </p:cNvPr>
          <p:cNvSpPr/>
          <p:nvPr/>
        </p:nvSpPr>
        <p:spPr>
          <a:xfrm>
            <a:off x="251520" y="339502"/>
            <a:ext cx="2818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4169E1"/>
                </a:solidFill>
                <a:latin typeface="Montserrat"/>
              </a:rPr>
              <a:t>Kullback-Leibler Divergence</a:t>
            </a:r>
            <a:endParaRPr lang="en-US" altLang="ko-KR" b="0" i="0" dirty="0">
              <a:solidFill>
                <a:srgbClr val="313131"/>
              </a:solidFill>
              <a:effectLst/>
              <a:latin typeface="Montserra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83BCED-7CBF-40CA-A88E-80008162E853}"/>
              </a:ext>
            </a:extLst>
          </p:cNvPr>
          <p:cNvSpPr/>
          <p:nvPr/>
        </p:nvSpPr>
        <p:spPr>
          <a:xfrm>
            <a:off x="539552" y="1371421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간단히 말하면</a:t>
            </a:r>
            <a:r>
              <a:rPr lang="en-US" altLang="ko-KR" dirty="0">
                <a:latin typeface="Roboto"/>
              </a:rPr>
              <a:t>, KL-Divergence</a:t>
            </a:r>
            <a:r>
              <a:rPr lang="ko-KR" altLang="en-US" dirty="0">
                <a:latin typeface="Roboto"/>
              </a:rPr>
              <a:t>는 </a:t>
            </a:r>
            <a:r>
              <a:rPr lang="ko-KR" altLang="en-US" b="1" dirty="0" err="1">
                <a:latin typeface="Roboto"/>
              </a:rPr>
              <a:t>근사시</a:t>
            </a:r>
            <a:r>
              <a:rPr lang="ko-KR" altLang="en-US" b="1" dirty="0">
                <a:latin typeface="Roboto"/>
              </a:rPr>
              <a:t> 발생하는 정보 </a:t>
            </a:r>
            <a:r>
              <a:rPr lang="ko-KR" altLang="en-US" b="1" dirty="0" err="1">
                <a:latin typeface="Roboto"/>
              </a:rPr>
              <a:t>손실량의</a:t>
            </a:r>
            <a:r>
              <a:rPr lang="ko-KR" altLang="en-US" b="1" dirty="0">
                <a:latin typeface="Roboto"/>
              </a:rPr>
              <a:t> </a:t>
            </a:r>
            <a:r>
              <a:rPr lang="ko-KR" altLang="en-US" b="1" dirty="0" err="1">
                <a:latin typeface="Roboto"/>
              </a:rPr>
              <a:t>기댓값</a:t>
            </a:r>
            <a:r>
              <a:rPr lang="ko-KR" altLang="en-US" dirty="0" err="1">
                <a:latin typeface="Roboto"/>
              </a:rPr>
              <a:t>이다</a:t>
            </a:r>
            <a:r>
              <a:rPr lang="en-US" altLang="ko-KR" dirty="0">
                <a:latin typeface="Roboto"/>
              </a:rPr>
              <a:t>. </a:t>
            </a:r>
            <a:r>
              <a:rPr lang="ko-KR" altLang="en-US" dirty="0">
                <a:latin typeface="Roboto"/>
              </a:rPr>
              <a:t>이 값이 작을 수록 더 가깝게 근사한 것이라고 할 수 있다</a:t>
            </a:r>
            <a:r>
              <a:rPr lang="en-US" altLang="ko-KR" dirty="0">
                <a:latin typeface="Roboto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5F3296-F859-48BE-B869-93D864E81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2661661"/>
            <a:ext cx="76676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10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8A3281F-B2E1-41DD-8B80-F2DF3AAE6609}"/>
              </a:ext>
            </a:extLst>
          </p:cNvPr>
          <p:cNvSpPr/>
          <p:nvPr/>
        </p:nvSpPr>
        <p:spPr>
          <a:xfrm>
            <a:off x="1403648" y="1995686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b="1" dirty="0">
                <a:solidFill>
                  <a:srgbClr val="666666"/>
                </a:solidFill>
                <a:latin typeface="+mj-lt"/>
              </a:rPr>
              <a:t>"</a:t>
            </a:r>
            <a:r>
              <a:rPr lang="ko-KR" altLang="en-US" b="1" dirty="0">
                <a:solidFill>
                  <a:srgbClr val="666666"/>
                </a:solidFill>
                <a:latin typeface="+mj-lt"/>
              </a:rPr>
              <a:t>우선 잠재 변수란 무엇인가</a:t>
            </a:r>
            <a:r>
              <a:rPr lang="en-US" altLang="ko-KR" b="1" dirty="0">
                <a:solidFill>
                  <a:srgbClr val="666666"/>
                </a:solidFill>
                <a:latin typeface="+mj-lt"/>
              </a:rPr>
              <a:t>?</a:t>
            </a:r>
            <a:endParaRPr lang="ko-KR" altLang="en-US" b="1" dirty="0">
              <a:solidFill>
                <a:srgbClr val="666666"/>
              </a:solidFill>
              <a:latin typeface="+mj-lt"/>
            </a:endParaRPr>
          </a:p>
          <a:p>
            <a:pPr algn="just"/>
            <a:r>
              <a:rPr lang="en-US" altLang="ko-KR" b="1" dirty="0">
                <a:solidFill>
                  <a:srgbClr val="666666"/>
                </a:solidFill>
                <a:latin typeface="+mj-lt"/>
              </a:rPr>
              <a:t>generator</a:t>
            </a:r>
            <a:r>
              <a:rPr lang="ko-KR" altLang="en-US" b="1" dirty="0">
                <a:solidFill>
                  <a:srgbClr val="666666"/>
                </a:solidFill>
                <a:latin typeface="+mj-lt"/>
              </a:rPr>
              <a:t>는 무엇을 바탕으로 가짜를 만들고 있는가</a:t>
            </a:r>
            <a:r>
              <a:rPr lang="en-US" altLang="ko-KR" b="1" dirty="0">
                <a:solidFill>
                  <a:srgbClr val="666666"/>
                </a:solidFill>
                <a:latin typeface="+mj-lt"/>
              </a:rPr>
              <a:t>?"  </a:t>
            </a:r>
            <a:endParaRPr lang="ko-KR" altLang="en-US" b="1" i="0" dirty="0">
              <a:solidFill>
                <a:srgbClr val="66666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F52867F-1581-45C6-9F50-1A9BDAA081D5}"/>
              </a:ext>
            </a:extLst>
          </p:cNvPr>
          <p:cNvSpPr/>
          <p:nvPr/>
        </p:nvSpPr>
        <p:spPr>
          <a:xfrm>
            <a:off x="323528" y="483518"/>
            <a:ext cx="2854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169E1"/>
                </a:solidFill>
                <a:latin typeface="Montserrat"/>
              </a:rPr>
              <a:t>Jensen-Shannon Divergence</a:t>
            </a:r>
            <a:endParaRPr lang="en-US" altLang="ko-KR" b="0" i="0" dirty="0">
              <a:solidFill>
                <a:srgbClr val="313131"/>
              </a:solidFill>
              <a:effectLst/>
              <a:latin typeface="Montserra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711A3E-F7D8-41DE-ACBA-9A871A123817}"/>
              </a:ext>
            </a:extLst>
          </p:cNvPr>
          <p:cNvSpPr/>
          <p:nvPr/>
        </p:nvSpPr>
        <p:spPr>
          <a:xfrm>
            <a:off x="247328" y="1138311"/>
            <a:ext cx="81078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/>
              </a:rPr>
              <a:t>KL-Divergence</a:t>
            </a:r>
            <a:r>
              <a:rPr lang="ko-KR" altLang="en-US" dirty="0">
                <a:latin typeface="Roboto"/>
              </a:rPr>
              <a:t>는 </a:t>
            </a:r>
            <a:r>
              <a:rPr lang="ko-KR" altLang="en-US" dirty="0" err="1">
                <a:latin typeface="Roboto"/>
              </a:rPr>
              <a:t>근사된</a:t>
            </a:r>
            <a:r>
              <a:rPr lang="ko-KR" altLang="en-US" dirty="0">
                <a:latin typeface="Roboto"/>
              </a:rPr>
              <a:t> 확률 분포가 얼마나 원본과 </a:t>
            </a:r>
            <a:r>
              <a:rPr lang="ko-KR" altLang="en-US" dirty="0" err="1">
                <a:latin typeface="Roboto"/>
              </a:rPr>
              <a:t>비슷한지를</a:t>
            </a:r>
            <a:r>
              <a:rPr lang="ko-KR" altLang="en-US" dirty="0">
                <a:latin typeface="Roboto"/>
              </a:rPr>
              <a:t> 측정하는 척도 이외에도</a:t>
            </a:r>
            <a:r>
              <a:rPr lang="en-US" altLang="ko-KR" dirty="0">
                <a:latin typeface="Roboto"/>
              </a:rPr>
              <a:t>, </a:t>
            </a:r>
            <a:r>
              <a:rPr lang="ko-KR" altLang="en-US" dirty="0">
                <a:latin typeface="Roboto"/>
              </a:rPr>
              <a:t>단순히 </a:t>
            </a:r>
            <a:r>
              <a:rPr lang="ko-KR" altLang="en-US" b="1" dirty="0">
                <a:latin typeface="Roboto"/>
              </a:rPr>
              <a:t>두 대등한 확률 분포가 얼마나 닮았는지</a:t>
            </a:r>
            <a:r>
              <a:rPr lang="ko-KR" altLang="en-US" dirty="0">
                <a:latin typeface="Roboto"/>
              </a:rPr>
              <a:t>를 측정하는 척도로 쓰일 수 있다</a:t>
            </a:r>
            <a:r>
              <a:rPr lang="en-US" altLang="ko-KR" dirty="0">
                <a:latin typeface="Roboto"/>
              </a:rPr>
              <a:t>. </a:t>
            </a:r>
            <a:r>
              <a:rPr lang="ko-KR" altLang="en-US" dirty="0">
                <a:latin typeface="Roboto"/>
              </a:rPr>
              <a:t>하지만 </a:t>
            </a:r>
            <a:r>
              <a:rPr lang="en-US" altLang="ko-KR" dirty="0"/>
              <a:t> </a:t>
            </a:r>
            <a:r>
              <a:rPr lang="en-US" altLang="ko-KR" b="1" dirty="0"/>
              <a:t>KL-Divergence</a:t>
            </a:r>
            <a:r>
              <a:rPr lang="ko-KR" altLang="en-US" b="1" dirty="0"/>
              <a:t>는 </a:t>
            </a:r>
            <a:r>
              <a:rPr lang="en-US" altLang="ko-KR" b="1" dirty="0"/>
              <a:t>Symmetric</a:t>
            </a:r>
            <a:r>
              <a:rPr lang="ko-KR" altLang="en-US" b="1" dirty="0"/>
              <a:t>하지 않다</a:t>
            </a:r>
            <a:r>
              <a:rPr lang="en-US" altLang="ko-KR" dirty="0"/>
              <a:t>. 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94DA85-AEC8-43F0-B108-C1B37AA28ACF}"/>
              </a:ext>
            </a:extLst>
          </p:cNvPr>
          <p:cNvSpPr/>
          <p:nvPr/>
        </p:nvSpPr>
        <p:spPr>
          <a:xfrm>
            <a:off x="467544" y="3219822"/>
            <a:ext cx="8208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Roboto"/>
              </a:rPr>
              <a:t>그렇기 때문에 </a:t>
            </a:r>
            <a:r>
              <a:rPr lang="en-US" altLang="ko-KR" dirty="0">
                <a:latin typeface="Roboto"/>
              </a:rPr>
              <a:t>KL-Divergence</a:t>
            </a:r>
            <a:r>
              <a:rPr lang="ko-KR" altLang="en-US" dirty="0">
                <a:latin typeface="Roboto"/>
              </a:rPr>
              <a:t>를 </a:t>
            </a:r>
            <a:r>
              <a:rPr lang="en-US" altLang="ko-KR" dirty="0">
                <a:latin typeface="Roboto"/>
              </a:rPr>
              <a:t>Symmetric</a:t>
            </a:r>
            <a:r>
              <a:rPr lang="ko-KR" altLang="en-US" dirty="0">
                <a:latin typeface="Roboto"/>
              </a:rPr>
              <a:t>하게끔 개량한 </a:t>
            </a:r>
            <a:r>
              <a:rPr lang="en-US" altLang="ko-KR" b="1" dirty="0">
                <a:latin typeface="Roboto"/>
              </a:rPr>
              <a:t>Jensen-Shannon Divergence</a:t>
            </a:r>
            <a:r>
              <a:rPr lang="ko-KR" altLang="en-US" dirty="0">
                <a:latin typeface="Roboto"/>
              </a:rPr>
              <a:t>를 쓴다</a:t>
            </a:r>
            <a:r>
              <a:rPr lang="en-US" altLang="ko-KR" dirty="0">
                <a:latin typeface="Roboto"/>
              </a:rPr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2F6A82-54B0-4C6C-AD8C-F6F3EB51B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524" y="2522513"/>
            <a:ext cx="2266950" cy="371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8BE80E-0D38-44EA-8AD9-6852CE1B3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12" y="4082847"/>
            <a:ext cx="52101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80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8A29F05-93FE-49DF-BF8F-EB2DBB0F5107}"/>
              </a:ext>
            </a:extLst>
          </p:cNvPr>
          <p:cNvSpPr/>
          <p:nvPr/>
        </p:nvSpPr>
        <p:spPr>
          <a:xfrm>
            <a:off x="539552" y="439719"/>
            <a:ext cx="213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169E1"/>
                </a:solidFill>
                <a:latin typeface="Montserrat"/>
              </a:rPr>
              <a:t>Generator</a:t>
            </a:r>
            <a:r>
              <a:rPr lang="ko-KR" altLang="en-US" b="1" dirty="0">
                <a:solidFill>
                  <a:srgbClr val="4169E1"/>
                </a:solidFill>
                <a:latin typeface="Montserrat"/>
              </a:rPr>
              <a:t>의 최적화</a:t>
            </a:r>
            <a:endParaRPr lang="ko-KR" altLang="en-US" b="0" i="0" dirty="0">
              <a:solidFill>
                <a:srgbClr val="313131"/>
              </a:solidFill>
              <a:effectLst/>
              <a:latin typeface="Montserrat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90965D-BC09-40EC-A466-143E70C9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054766"/>
            <a:ext cx="6427242" cy="36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56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75D0354-E84C-4CCF-8D40-419D2A7D9E9C}"/>
              </a:ext>
            </a:extLst>
          </p:cNvPr>
          <p:cNvSpPr/>
          <p:nvPr/>
        </p:nvSpPr>
        <p:spPr>
          <a:xfrm>
            <a:off x="251520" y="987574"/>
            <a:ext cx="842493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Roboto"/>
              </a:rPr>
              <a:t>D</a:t>
            </a:r>
            <a:r>
              <a:rPr lang="ko-KR" altLang="en-US" dirty="0">
                <a:latin typeface="Roboto"/>
              </a:rPr>
              <a:t>가 최적화 되어있는 상황에서 </a:t>
            </a:r>
            <a:r>
              <a:rPr lang="en-US" altLang="ko-KR" dirty="0">
                <a:latin typeface="Roboto"/>
              </a:rPr>
              <a:t>G</a:t>
            </a:r>
            <a:r>
              <a:rPr lang="ko-KR" altLang="en-US" dirty="0">
                <a:latin typeface="Roboto"/>
              </a:rPr>
              <a:t>를 </a:t>
            </a:r>
            <a:r>
              <a:rPr lang="ko-KR" altLang="en-US" dirty="0" err="1">
                <a:latin typeface="Roboto"/>
              </a:rPr>
              <a:t>최적화시키는</a:t>
            </a:r>
            <a:r>
              <a:rPr lang="ko-KR" altLang="en-US" dirty="0">
                <a:latin typeface="Roboto"/>
              </a:rPr>
              <a:t> 일은 </a:t>
            </a:r>
            <a:r>
              <a:rPr lang="en-US" altLang="ko-KR" dirty="0">
                <a:latin typeface="Roboto"/>
              </a:rPr>
              <a:t>                    </a:t>
            </a:r>
            <a:r>
              <a:rPr lang="ko-KR" altLang="en-US" dirty="0">
                <a:latin typeface="Roboto"/>
              </a:rPr>
              <a:t>를 최소화 시키는 일과 같으며</a:t>
            </a:r>
            <a:r>
              <a:rPr lang="en-US" altLang="ko-KR" dirty="0">
                <a:latin typeface="Roboto"/>
              </a:rPr>
              <a:t>, </a:t>
            </a:r>
          </a:p>
          <a:p>
            <a:endParaRPr lang="en-US" altLang="ko-KR" dirty="0">
              <a:latin typeface="Roboto"/>
            </a:endParaRPr>
          </a:p>
          <a:p>
            <a:r>
              <a:rPr lang="ko-KR" altLang="en-US" dirty="0">
                <a:latin typeface="Roboto"/>
              </a:rPr>
              <a:t>이 것은 결국 </a:t>
            </a:r>
            <a:r>
              <a:rPr lang="en-US" altLang="ko-KR" dirty="0" err="1">
                <a:latin typeface="Roboto"/>
              </a:rPr>
              <a:t>Pdata</a:t>
            </a:r>
            <a:r>
              <a:rPr lang="en-US" altLang="ko-KR" dirty="0">
                <a:latin typeface="Roboto"/>
              </a:rPr>
              <a:t> </a:t>
            </a:r>
            <a:r>
              <a:rPr lang="ko-KR" altLang="en-US" dirty="0">
                <a:latin typeface="Roboto"/>
              </a:rPr>
              <a:t>와 </a:t>
            </a:r>
            <a:r>
              <a:rPr lang="en-US" altLang="ko-KR" dirty="0" err="1">
                <a:latin typeface="MJXc-TeX-math-I"/>
              </a:rPr>
              <a:t>P</a:t>
            </a:r>
            <a:r>
              <a:rPr lang="en-US" altLang="ko-KR" dirty="0" err="1">
                <a:latin typeface="Roboto"/>
              </a:rPr>
              <a:t>g</a:t>
            </a:r>
            <a:r>
              <a:rPr lang="en-US" altLang="ko-KR" dirty="0">
                <a:latin typeface="Roboto"/>
              </a:rPr>
              <a:t> </a:t>
            </a:r>
            <a:r>
              <a:rPr lang="ko-KR" altLang="en-US" dirty="0">
                <a:latin typeface="Roboto"/>
              </a:rPr>
              <a:t>사이의 </a:t>
            </a:r>
            <a:r>
              <a:rPr lang="en-US" altLang="ko-KR" b="1" dirty="0">
                <a:latin typeface="Roboto"/>
              </a:rPr>
              <a:t>Jensen-Shannon Divergence</a:t>
            </a:r>
            <a:r>
              <a:rPr lang="ko-KR" altLang="en-US" b="1" dirty="0">
                <a:latin typeface="Roboto"/>
              </a:rPr>
              <a:t>를 </a:t>
            </a:r>
            <a:r>
              <a:rPr lang="ko-KR" altLang="en-US" b="1" dirty="0" err="1">
                <a:latin typeface="Roboto"/>
              </a:rPr>
              <a:t>최소화</a:t>
            </a:r>
            <a:r>
              <a:rPr lang="ko-KR" altLang="en-US" dirty="0" err="1">
                <a:latin typeface="Roboto"/>
              </a:rPr>
              <a:t>시키는</a:t>
            </a:r>
            <a:r>
              <a:rPr lang="ko-KR" altLang="en-US" dirty="0">
                <a:latin typeface="Roboto"/>
              </a:rPr>
              <a:t> 일로</a:t>
            </a:r>
            <a:r>
              <a:rPr lang="en-US" altLang="ko-KR" dirty="0">
                <a:latin typeface="Roboto"/>
              </a:rPr>
              <a:t>, Generated data</a:t>
            </a:r>
            <a:r>
              <a:rPr lang="ko-KR" altLang="en-US" dirty="0">
                <a:latin typeface="Roboto"/>
              </a:rPr>
              <a:t>의 </a:t>
            </a:r>
            <a:r>
              <a:rPr lang="en-US" altLang="ko-KR" dirty="0">
                <a:latin typeface="Roboto"/>
              </a:rPr>
              <a:t>distribution</a:t>
            </a:r>
            <a:r>
              <a:rPr lang="ko-KR" altLang="en-US" dirty="0">
                <a:latin typeface="Roboto"/>
              </a:rPr>
              <a:t>이 </a:t>
            </a:r>
            <a:r>
              <a:rPr lang="en-US" altLang="ko-KR" dirty="0">
                <a:latin typeface="Roboto"/>
              </a:rPr>
              <a:t>Real data</a:t>
            </a:r>
            <a:r>
              <a:rPr lang="ko-KR" altLang="en-US" dirty="0">
                <a:latin typeface="Roboto"/>
              </a:rPr>
              <a:t>의 </a:t>
            </a:r>
            <a:r>
              <a:rPr lang="en-US" altLang="ko-KR" dirty="0">
                <a:latin typeface="Roboto"/>
              </a:rPr>
              <a:t>distribution</a:t>
            </a:r>
            <a:r>
              <a:rPr lang="ko-KR" altLang="en-US" dirty="0">
                <a:latin typeface="Roboto"/>
              </a:rPr>
              <a:t>에 가까워지도록 하는 일이라는 뜻이 된다</a:t>
            </a:r>
            <a:r>
              <a:rPr lang="en-US" altLang="ko-KR" dirty="0">
                <a:latin typeface="Roboto"/>
              </a:rPr>
              <a:t>. </a:t>
            </a:r>
          </a:p>
          <a:p>
            <a:endParaRPr lang="en-US" altLang="ko-KR" dirty="0">
              <a:latin typeface="Roboto"/>
            </a:endParaRPr>
          </a:p>
          <a:p>
            <a:r>
              <a:rPr lang="en-US" altLang="ko-KR" dirty="0">
                <a:latin typeface="Roboto"/>
              </a:rPr>
              <a:t>GAN</a:t>
            </a:r>
            <a:r>
              <a:rPr lang="ko-KR" altLang="en-US" dirty="0">
                <a:latin typeface="Roboto"/>
              </a:rPr>
              <a:t>은 </a:t>
            </a:r>
            <a:r>
              <a:rPr lang="ko-KR" altLang="en-US" b="1" dirty="0">
                <a:latin typeface="Roboto"/>
              </a:rPr>
              <a:t>실제 주어진 </a:t>
            </a:r>
            <a:r>
              <a:rPr lang="en-US" altLang="ko-KR" b="1" dirty="0">
                <a:latin typeface="Roboto"/>
              </a:rPr>
              <a:t>data</a:t>
            </a:r>
            <a:r>
              <a:rPr lang="ko-KR" altLang="en-US" b="1" dirty="0">
                <a:latin typeface="Roboto"/>
              </a:rPr>
              <a:t>와 동일한 형태의 </a:t>
            </a:r>
            <a:r>
              <a:rPr lang="en-US" altLang="ko-KR" b="1" dirty="0">
                <a:latin typeface="Roboto"/>
              </a:rPr>
              <a:t>distribution</a:t>
            </a:r>
            <a:r>
              <a:rPr lang="ko-KR" altLang="en-US" b="1" dirty="0">
                <a:latin typeface="Roboto"/>
              </a:rPr>
              <a:t>을 구해 </a:t>
            </a:r>
            <a:r>
              <a:rPr lang="ko-KR" altLang="en-US" dirty="0">
                <a:latin typeface="Roboto"/>
              </a:rPr>
              <a:t>나가는 알고리즘이며</a:t>
            </a:r>
            <a:r>
              <a:rPr lang="en-US" altLang="ko-KR" dirty="0">
                <a:latin typeface="Roboto"/>
              </a:rPr>
              <a:t>, </a:t>
            </a:r>
            <a:r>
              <a:rPr lang="ko-KR" altLang="en-US" dirty="0">
                <a:latin typeface="Roboto"/>
              </a:rPr>
              <a:t>우리는 이로써 </a:t>
            </a:r>
            <a:r>
              <a:rPr lang="en-US" altLang="ko-KR" dirty="0">
                <a:latin typeface="Roboto"/>
              </a:rPr>
              <a:t>GAN</a:t>
            </a:r>
            <a:r>
              <a:rPr lang="ko-KR" altLang="en-US" dirty="0">
                <a:latin typeface="Roboto"/>
              </a:rPr>
              <a:t>이 </a:t>
            </a:r>
            <a:r>
              <a:rPr lang="ko-KR" altLang="en-US" b="1" dirty="0">
                <a:latin typeface="Roboto"/>
              </a:rPr>
              <a:t>주어진 </a:t>
            </a:r>
            <a:r>
              <a:rPr lang="en-US" altLang="ko-KR" b="1" dirty="0">
                <a:latin typeface="Roboto"/>
              </a:rPr>
              <a:t>dataset</a:t>
            </a:r>
            <a:r>
              <a:rPr lang="ko-KR" altLang="en-US" b="1" dirty="0">
                <a:latin typeface="Roboto"/>
              </a:rPr>
              <a:t>의 </a:t>
            </a:r>
            <a:r>
              <a:rPr lang="en-US" altLang="ko-KR" b="1" dirty="0">
                <a:latin typeface="Roboto"/>
              </a:rPr>
              <a:t>distribution</a:t>
            </a:r>
            <a:r>
              <a:rPr lang="ko-KR" altLang="en-US" b="1" dirty="0">
                <a:latin typeface="Roboto"/>
              </a:rPr>
              <a:t>을 알아내는 알고리즘</a:t>
            </a:r>
            <a:r>
              <a:rPr lang="ko-KR" altLang="en-US" dirty="0">
                <a:latin typeface="Roboto"/>
              </a:rPr>
              <a:t>이라는 결론을 얻을 수 있다</a:t>
            </a:r>
            <a:r>
              <a:rPr lang="en-US" altLang="ko-KR" dirty="0">
                <a:latin typeface="Roboto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1A1A5F-F1A9-4797-92A0-D87B32FB0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987574"/>
            <a:ext cx="109304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1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AE2746-9A20-46C1-B689-76A299061093}"/>
              </a:ext>
            </a:extLst>
          </p:cNvPr>
          <p:cNvSpPr/>
          <p:nvPr/>
        </p:nvSpPr>
        <p:spPr>
          <a:xfrm>
            <a:off x="2771800" y="1563638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Nanum Gothic"/>
              </a:rPr>
              <a:t>먼저 알아 둘 것은 생성과 인식은 대칭 프로세스라는 것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06FA81-A9FE-4935-8243-19F125B3E1B1}"/>
              </a:ext>
            </a:extLst>
          </p:cNvPr>
          <p:cNvSpPr/>
          <p:nvPr/>
        </p:nvSpPr>
        <p:spPr>
          <a:xfrm>
            <a:off x="2771800" y="2571750"/>
            <a:ext cx="6120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rgbClr val="666666"/>
                </a:solidFill>
                <a:latin typeface="Nanum Gothic"/>
              </a:rPr>
              <a:t>독말풀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 이미지의 특징점을 인식하고 변수화 할 수 있다면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그 반대로 </a:t>
            </a:r>
            <a:r>
              <a:rPr lang="ko-KR" altLang="en-US" dirty="0" err="1">
                <a:solidFill>
                  <a:srgbClr val="666666"/>
                </a:solidFill>
                <a:latin typeface="Nanum Gothic"/>
              </a:rPr>
              <a:t>특징점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(n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차원의 잠재적 변수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)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에서 이미지를 생성할 수 있어야 합니다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 </a:t>
            </a:r>
            <a:endParaRPr lang="ko-KR" alt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831D4063-23CC-4A4F-97AA-B657A5BA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91" y="843246"/>
            <a:ext cx="2376264" cy="353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17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666666"/>
                </a:solidFill>
                <a:latin typeface="Nanum Gothic"/>
              </a:rPr>
              <a:t>잠재 변수와 관측 변수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99E641-E6F4-44BD-8AD4-0FBDDC4FF8C8}"/>
              </a:ext>
            </a:extLst>
          </p:cNvPr>
          <p:cNvSpPr/>
          <p:nvPr/>
        </p:nvSpPr>
        <p:spPr>
          <a:xfrm>
            <a:off x="251520" y="1232921"/>
            <a:ext cx="83948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세상에는 직접 측정하기 어려운 추상적인 척도가 많습니다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예를 들어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영희를 좋아하는 마음은 정작 자기 자신의 마음이지만 잘 표현할 수 없습니다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도대체 사람을 좋아하는 정도를 어떻게 측정하면 좋은 것일까요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 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예를 들면 </a:t>
            </a:r>
            <a:r>
              <a:rPr lang="en-US" altLang="ko-KR" dirty="0"/>
              <a:t>3</a:t>
            </a:r>
            <a:r>
              <a:rPr lang="ko-KR" altLang="en-US" dirty="0"/>
              <a:t>개 답변의 합계로 사랑의 정도를 점수화 하는 것입니다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65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2420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rgbClr val="666666"/>
                </a:solidFill>
                <a:latin typeface="Nanum Gothic"/>
              </a:rPr>
              <a:t>잠재 변수와 관측 변수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CD2496-DFDF-4CC7-B8C6-4B555290A73B}"/>
              </a:ext>
            </a:extLst>
          </p:cNvPr>
          <p:cNvSpPr/>
          <p:nvPr/>
        </p:nvSpPr>
        <p:spPr>
          <a:xfrm>
            <a:off x="246912" y="3291830"/>
            <a:ext cx="83864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이 경우 직접 측정할 수 없는 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"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좋아하는 정도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"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를 잠재 변수라 하고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몇 회 라든지 </a:t>
            </a:r>
            <a:r>
              <a:rPr lang="ko-KR" altLang="en-US" dirty="0" err="1">
                <a:solidFill>
                  <a:srgbClr val="666666"/>
                </a:solidFill>
                <a:latin typeface="Nanum Gothic"/>
              </a:rPr>
              <a:t>확률이라든지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 수치화가 가능한 요소를 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'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관측 변수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'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라고 합니다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3E4C2E-0396-4219-A589-71269D884089}"/>
              </a:ext>
            </a:extLst>
          </p:cNvPr>
          <p:cNvSpPr/>
          <p:nvPr/>
        </p:nvSpPr>
        <p:spPr>
          <a:xfrm>
            <a:off x="246912" y="1292155"/>
            <a:ext cx="799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dirty="0">
                <a:solidFill>
                  <a:srgbClr val="666666"/>
                </a:solidFill>
                <a:latin typeface="Nanum Gothic"/>
              </a:rPr>
              <a:t>1.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영희를 생각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...&gt;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일주일에 몇 번 생각하는가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?</a:t>
            </a:r>
            <a:endParaRPr lang="ko-KR" altLang="en-US" dirty="0">
              <a:solidFill>
                <a:srgbClr val="666666"/>
              </a:solidFill>
              <a:latin typeface="Avenir"/>
            </a:endParaRPr>
          </a:p>
          <a:p>
            <a:pPr algn="just"/>
            <a:r>
              <a:rPr lang="en-US" altLang="ko-KR" dirty="0">
                <a:solidFill>
                  <a:srgbClr val="666666"/>
                </a:solidFill>
                <a:latin typeface="Nanum Gothic"/>
              </a:rPr>
              <a:t>2.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영희가 보고 싶다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...&gt;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일주일에 몇 번 보고 싶은가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?</a:t>
            </a:r>
            <a:endParaRPr lang="ko-KR" altLang="en-US" dirty="0">
              <a:solidFill>
                <a:srgbClr val="666666"/>
              </a:solidFill>
              <a:latin typeface="Avenir"/>
            </a:endParaRPr>
          </a:p>
          <a:p>
            <a:pPr algn="just"/>
            <a:r>
              <a:rPr lang="en-US" altLang="ko-KR" dirty="0">
                <a:solidFill>
                  <a:srgbClr val="666666"/>
                </a:solidFill>
                <a:latin typeface="Nanum Gothic"/>
              </a:rPr>
              <a:t>3.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이 경치를 영희에게 보여주고 싶다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...&gt; </a:t>
            </a:r>
            <a:r>
              <a:rPr lang="ko-KR" altLang="en-US" dirty="0">
                <a:solidFill>
                  <a:srgbClr val="666666"/>
                </a:solidFill>
                <a:latin typeface="Nanum Gothic"/>
              </a:rPr>
              <a:t>좋은 경치를 볼 때 어느 정도의 확률로 영희가 생각나는가</a:t>
            </a:r>
            <a:r>
              <a:rPr lang="en-US" altLang="ko-KR" dirty="0">
                <a:solidFill>
                  <a:srgbClr val="666666"/>
                </a:solidFill>
                <a:latin typeface="Nanum Gothic"/>
              </a:rPr>
              <a:t>?</a:t>
            </a:r>
            <a:endParaRPr lang="ko-KR" altLang="en-US" b="0" i="0" dirty="0">
              <a:solidFill>
                <a:srgbClr val="666666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45647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A1DB470-B387-47C1-A542-887681B42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14" y="555526"/>
            <a:ext cx="8484971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EB56543D-5BF3-47E0-AA2B-A04AED78B857}"/>
              </a:ext>
            </a:extLst>
          </p:cNvPr>
          <p:cNvSpPr/>
          <p:nvPr/>
        </p:nvSpPr>
        <p:spPr>
          <a:xfrm>
            <a:off x="575556" y="1602254"/>
            <a:ext cx="799288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GAN</a:t>
            </a:r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은 단순히 이미지를 생성하는 알고리즘이 아니다</a:t>
            </a:r>
            <a:r>
              <a:rPr lang="en-US" altLang="ko-KR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Roboto"/>
              <a:ea typeface="문체부 제목 돋음체" panose="020B0609000101010101" pitchFamily="49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주어진 데이터의 분포를 파악하고</a:t>
            </a:r>
            <a:r>
              <a:rPr lang="en-US" altLang="ko-KR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, </a:t>
            </a:r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이렇게 파악한 결과로 학습한 데이터들과 유사한 데이터를 만들어낼 수 있게끔 하는 학습 알고리즘</a:t>
            </a:r>
            <a:r>
              <a:rPr lang="en-US" altLang="ko-KR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2000" dirty="0">
              <a:latin typeface="Roboto"/>
              <a:ea typeface="문체부 제목 돋음체" panose="020B0609000101010101" pitchFamily="49" charset="-127"/>
              <a:cs typeface="Arial" panose="020B0604020202020204" pitchFamily="34" charset="0"/>
            </a:endParaRPr>
          </a:p>
          <a:p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여기서 주목할 점은 </a:t>
            </a:r>
            <a:r>
              <a:rPr lang="en-US" altLang="ko-KR" sz="24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“</a:t>
            </a:r>
            <a:r>
              <a:rPr lang="ko-KR" altLang="en-US" sz="2100" b="1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데이터의 분포를 파악한다</a:t>
            </a:r>
            <a:r>
              <a:rPr lang="en-US" altLang="ko-KR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 ” </a:t>
            </a:r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는</a:t>
            </a:r>
            <a:r>
              <a:rPr lang="ko-KR" altLang="en-US" sz="21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Roboto"/>
                <a:ea typeface="문체부 제목 돋음체" panose="020B0609000101010101" pitchFamily="49" charset="-127"/>
                <a:cs typeface="Arial" panose="020B0604020202020204" pitchFamily="34" charset="0"/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10911845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422</Words>
  <Application>Microsoft Office PowerPoint</Application>
  <PresentationFormat>화면 슬라이드 쇼(16:9)</PresentationFormat>
  <Paragraphs>63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43</vt:i4>
      </vt:variant>
    </vt:vector>
  </HeadingPairs>
  <TitlesOfParts>
    <vt:vector size="57" baseType="lpstr">
      <vt:lpstr>Apple SD Gothic Neo</vt:lpstr>
      <vt:lpstr>-apple-system</vt:lpstr>
      <vt:lpstr>Avenir</vt:lpstr>
      <vt:lpstr>MJXc-TeX-math-I</vt:lpstr>
      <vt:lpstr>Montserrat</vt:lpstr>
      <vt:lpstr>Nanum Gothic</vt:lpstr>
      <vt:lpstr>Noto Sans KR</vt:lpstr>
      <vt:lpstr>Roboto</vt:lpstr>
      <vt:lpstr>돋움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145</cp:revision>
  <dcterms:created xsi:type="dcterms:W3CDTF">2016-12-05T23:26:54Z</dcterms:created>
  <dcterms:modified xsi:type="dcterms:W3CDTF">2021-02-04T04:58:34Z</dcterms:modified>
</cp:coreProperties>
</file>